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70" r:id="rId11"/>
    <p:sldId id="272" r:id="rId12"/>
    <p:sldId id="273" r:id="rId13"/>
    <p:sldId id="274" r:id="rId14"/>
    <p:sldId id="284" r:id="rId15"/>
    <p:sldId id="285" r:id="rId16"/>
    <p:sldId id="287" r:id="rId17"/>
    <p:sldId id="288" r:id="rId18"/>
    <p:sldId id="290" r:id="rId19"/>
    <p:sldId id="289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D676"/>
    <a:srgbClr val="BF4B2B"/>
    <a:srgbClr val="5C1423"/>
    <a:srgbClr val="77192D"/>
    <a:srgbClr val="D56445"/>
    <a:srgbClr val="890606"/>
    <a:srgbClr val="0C000F"/>
    <a:srgbClr val="EA752F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0E2DB-C028-41F8-A26D-652584A0C779}" v="9" dt="2024-05-02T14:29:59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Bucher" userId="8266699022344100" providerId="LiveId" clId="{62A0E2DB-C028-41F8-A26D-652584A0C779}"/>
    <pc:docChg chg="undo custSel modSld">
      <pc:chgData name="Lukas Bucher" userId="8266699022344100" providerId="LiveId" clId="{62A0E2DB-C028-41F8-A26D-652584A0C779}" dt="2024-05-02T14:36:03.629" v="41" actId="20577"/>
      <pc:docMkLst>
        <pc:docMk/>
      </pc:docMkLst>
      <pc:sldChg chg="modSp mod">
        <pc:chgData name="Lukas Bucher" userId="8266699022344100" providerId="LiveId" clId="{62A0E2DB-C028-41F8-A26D-652584A0C779}" dt="2024-05-02T14:36:03.629" v="41" actId="20577"/>
        <pc:sldMkLst>
          <pc:docMk/>
          <pc:sldMk cId="2539898137" sldId="256"/>
        </pc:sldMkLst>
        <pc:spChg chg="mod">
          <ac:chgData name="Lukas Bucher" userId="8266699022344100" providerId="LiveId" clId="{62A0E2DB-C028-41F8-A26D-652584A0C779}" dt="2024-05-02T14:36:03.629" v="41" actId="20577"/>
          <ac:spMkLst>
            <pc:docMk/>
            <pc:sldMk cId="2539898137" sldId="256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52.750" v="38" actId="20577"/>
        <pc:sldMkLst>
          <pc:docMk/>
          <pc:sldMk cId="494671932" sldId="259"/>
        </pc:sldMkLst>
        <pc:spChg chg="mod">
          <ac:chgData name="Lukas Bucher" userId="8266699022344100" providerId="LiveId" clId="{62A0E2DB-C028-41F8-A26D-652584A0C779}" dt="2024-05-02T14:35:52.750" v="38" actId="20577"/>
          <ac:spMkLst>
            <pc:docMk/>
            <pc:sldMk cId="494671932" sldId="259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37.902" v="35" actId="20577"/>
        <pc:sldMkLst>
          <pc:docMk/>
          <pc:sldMk cId="651891924" sldId="260"/>
        </pc:sldMkLst>
        <pc:spChg chg="mod">
          <ac:chgData name="Lukas Bucher" userId="8266699022344100" providerId="LiveId" clId="{62A0E2DB-C028-41F8-A26D-652584A0C779}" dt="2024-05-02T14:35:37.902" v="35" actId="20577"/>
          <ac:spMkLst>
            <pc:docMk/>
            <pc:sldMk cId="651891924" sldId="260"/>
            <ac:spMk id="59" creationId="{EE8B899F-5354-B5F1-29FD-A8B31C3629B7}"/>
          </ac:spMkLst>
        </pc:spChg>
      </pc:sldChg>
      <pc:sldChg chg="addSp modSp mod">
        <pc:chgData name="Lukas Bucher" userId="8266699022344100" providerId="LiveId" clId="{62A0E2DB-C028-41F8-A26D-652584A0C779}" dt="2024-05-02T14:29:59.277" v="31" actId="164"/>
        <pc:sldMkLst>
          <pc:docMk/>
          <pc:sldMk cId="3665756203" sldId="261"/>
        </pc:sldMkLst>
        <pc:spChg chg="add mod">
          <ac:chgData name="Lukas Bucher" userId="8266699022344100" providerId="LiveId" clId="{62A0E2DB-C028-41F8-A26D-652584A0C779}" dt="2024-05-02T14:29:52.040" v="29" actId="164"/>
          <ac:spMkLst>
            <pc:docMk/>
            <pc:sldMk cId="3665756203" sldId="261"/>
            <ac:spMk id="24" creationId="{BEFB2F7E-D356-1C95-BE59-6AA169BA5CEF}"/>
          </ac:spMkLst>
        </pc:spChg>
        <pc:spChg chg="add mod">
          <ac:chgData name="Lukas Bucher" userId="8266699022344100" providerId="LiveId" clId="{62A0E2DB-C028-41F8-A26D-652584A0C779}" dt="2024-05-02T14:29:55.601" v="30" actId="164"/>
          <ac:spMkLst>
            <pc:docMk/>
            <pc:sldMk cId="3665756203" sldId="261"/>
            <ac:spMk id="25" creationId="{1430001E-2486-75C8-2B22-3F2B9C5EDD1F}"/>
          </ac:spMkLst>
        </pc:spChg>
        <pc:spChg chg="add mod">
          <ac:chgData name="Lukas Bucher" userId="8266699022344100" providerId="LiveId" clId="{62A0E2DB-C028-41F8-A26D-652584A0C779}" dt="2024-05-02T14:29:49.082" v="28" actId="164"/>
          <ac:spMkLst>
            <pc:docMk/>
            <pc:sldMk cId="3665756203" sldId="261"/>
            <ac:spMk id="26" creationId="{77D867C9-6751-207D-526F-D1706C64E1EE}"/>
          </ac:spMkLst>
        </pc:spChg>
        <pc:spChg chg="add mod">
          <ac:chgData name="Lukas Bucher" userId="8266699022344100" providerId="LiveId" clId="{62A0E2DB-C028-41F8-A26D-652584A0C779}" dt="2024-05-02T14:29:45.583" v="27" actId="164"/>
          <ac:spMkLst>
            <pc:docMk/>
            <pc:sldMk cId="3665756203" sldId="261"/>
            <ac:spMk id="27" creationId="{4EF6D5D3-6FB9-1167-9A53-E24F2CB9168F}"/>
          </ac:spMkLst>
        </pc:s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8" creationId="{2DA0F613-78E6-8C8F-B638-EA20E620A787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9" creationId="{E4E2BEDF-1044-C8CA-9CD2-2F9ADD776E14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0" creationId="{F8657BF8-9228-25F3-C909-A19BEF353085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1" creationId="{8D96D3B0-7C3E-46F0-71FD-6E692509FC02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2" creationId="{869EFCCF-99BD-8082-B96E-28092BBD4064}"/>
          </ac:grpSpMkLst>
        </pc:grpChg>
        <pc:picChg chg="mod">
          <ac:chgData name="Lukas Bucher" userId="8266699022344100" providerId="LiveId" clId="{62A0E2DB-C028-41F8-A26D-652584A0C779}" dt="2024-05-02T14:29:49.082" v="28" actId="164"/>
          <ac:picMkLst>
            <pc:docMk/>
            <pc:sldMk cId="3665756203" sldId="261"/>
            <ac:picMk id="34" creationId="{8AA06D30-4B9A-9708-A50D-DFE9F57E21E4}"/>
          </ac:picMkLst>
        </pc:picChg>
        <pc:picChg chg="mod">
          <ac:chgData name="Lukas Bucher" userId="8266699022344100" providerId="LiveId" clId="{62A0E2DB-C028-41F8-A26D-652584A0C779}" dt="2024-05-02T14:29:55.601" v="30" actId="164"/>
          <ac:picMkLst>
            <pc:docMk/>
            <pc:sldMk cId="3665756203" sldId="261"/>
            <ac:picMk id="36" creationId="{39C5EBA5-D63D-7B3D-F83C-ADD630977679}"/>
          </ac:picMkLst>
        </pc:picChg>
        <pc:picChg chg="mod">
          <ac:chgData name="Lukas Bucher" userId="8266699022344100" providerId="LiveId" clId="{62A0E2DB-C028-41F8-A26D-652584A0C779}" dt="2024-05-02T14:29:52.040" v="29" actId="164"/>
          <ac:picMkLst>
            <pc:docMk/>
            <pc:sldMk cId="3665756203" sldId="261"/>
            <ac:picMk id="38" creationId="{57AFB7BA-79C0-FFF8-1CEC-84D09DD5E065}"/>
          </ac:picMkLst>
        </pc:picChg>
        <pc:picChg chg="mod">
          <ac:chgData name="Lukas Bucher" userId="8266699022344100" providerId="LiveId" clId="{62A0E2DB-C028-41F8-A26D-652584A0C779}" dt="2024-05-02T14:29:45.583" v="27" actId="164"/>
          <ac:picMkLst>
            <pc:docMk/>
            <pc:sldMk cId="3665756203" sldId="261"/>
            <ac:picMk id="40" creationId="{0489B14F-9CD7-5402-3FD4-75ACED5B0F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B1AEF-03F8-4A75-8FCC-7982ACB8082D}" type="datetimeFigureOut">
              <a:rPr lang="de-CH" smtClean="0"/>
              <a:t>01.06.2024</a:t>
            </a:fld>
            <a:endParaRPr lang="de-C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D1143-8667-4996-A563-29810BE0C27D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4602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835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840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065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085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377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608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795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693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201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237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774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926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039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376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736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511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864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058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332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927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598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34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72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346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626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869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93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126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D04D-EEAC-99ED-B195-1086F5D5C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142AD-E945-F8B5-CE64-ADA5FBD2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76AAF-67B6-D271-A813-3BFAF8B2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01.06.2024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D891F-83E4-58F7-5FD7-E7698D86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0020-EAE2-37EA-8C20-76FB84EC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0620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2608-42E2-5A5C-8A55-AB58EC3A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ECEB9-BB3A-17A9-CBC8-A4A204DC5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0D45-A0F4-73F8-14E3-188F2387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01.06.2024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8E6EE-E0EC-ADF7-9AD4-2C37095D5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52D97-B454-024F-8DBE-0D396AD9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5598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286DD6-4483-1D44-5975-F8B8EE236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DA19C9-E690-FB01-8090-67EAB7295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2FB8F-9DC9-D26F-234B-B6427D15D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01.06.2024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F4080-FCCC-529D-EF37-904D17EF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928B2-33E5-C3D8-D2A1-14CE74FA4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6588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8A61-408A-9EF2-F941-6F88FF09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8B6B-4A72-F1C0-8731-1016967D8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52127-7AA8-110B-8A88-EA592EDC0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01.06.2024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E1125-440B-71F0-5610-5C43EC1E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D5B2-0176-8E66-EADA-1E038197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75008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2F56-21DF-AF3E-513F-9B29C7CC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46B70-74D9-C580-E56E-2505B27A8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A3DA4-D752-4365-F59A-50EE002B2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01.06.2024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FB6F1-4CAF-F6BB-400B-2BA80A9E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06DC7-21CD-6FD1-7EA7-95D2703B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717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7D1F-7048-E81F-CBC1-3361D4C2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2E7F8-8695-F77C-A303-313AAB772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3C435-2381-53CE-A92C-DFB68F5BF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B717F-B2C9-367F-F564-CB1ACED1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01.06.2024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C3A72-801A-DE8F-FF6E-4AF15B35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DE18-ADB9-BEE1-7983-0AEE2D2F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6375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E4D2E-9DAB-62BF-7140-8C3ACE934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24031-E929-EC99-C03A-11B8855A1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07E14-C346-0E33-221D-8C964545C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35424-0E5D-3154-C448-3021FB5D2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D42E1-C082-1453-D7E2-785E0D37F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5CD50-03DE-E3D3-5441-3829699E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01.06.2024</a:t>
            </a:fld>
            <a:endParaRPr lang="de-CH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C87E6-F2A6-5DFE-A8B0-F0C47FFF9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FC53FE-9B3B-0E7E-62DA-B9A46682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629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E566-EEF8-F5C5-1219-16F82331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7B8A3-9587-708F-BEC9-9BA40C37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01.06.2024</a:t>
            </a:fld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AD7AB-AD4D-ECB5-2660-770F9EC6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B9569-ADBC-72CB-ADD8-8907D4A0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3158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8C03FF-FA08-1D00-522A-93398D4A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01.06.2024</a:t>
            </a:fld>
            <a:endParaRPr lang="de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9400B-CA96-E756-DC54-5E9C327E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2AD88-6B40-902A-4C44-B94ADA80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8446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D60E-BD84-B5D3-C8D0-4565B063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E49A-CF2D-2EA8-B603-08B91BF09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24EEC-01EC-A078-1530-FADFE57E4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FF9A4-BBDB-FB66-AFC2-D8E93FC5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01.06.2024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9FFB7-87EF-0E3F-C6E8-983CF2A1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F5087-42B4-3AC4-31DE-0ECBE25A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916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D383-B454-01A1-34D8-96FEEA47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2ADDD-F0E3-8E9C-71FE-89FD193E9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CDF5A-B686-AB03-7DF9-AD4A2FEC9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A1C70-3FEF-ED08-6201-8F1C1B51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01.06.2024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58E45-9279-AF45-E771-B2105CA9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C25A2-8452-A9D8-FEF5-45980D0A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878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206B2E-879B-EB9D-0D7A-06873DDE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11D47-64D5-0EA2-F9D8-BFEC224CE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5C96E-CC06-76F9-A591-3F614249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96C75D-8F4B-47F6-973B-106D305A631F}" type="datetimeFigureOut">
              <a:rPr lang="de-CH" smtClean="0"/>
              <a:t>01.06.2024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CD90C-5D4E-1786-5249-978C788E3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7DEF6-8B4E-6EC1-1EAC-59298FEA8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989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0.5, 5);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496ECC-318E-427C-1644-7E72D48D8B86}"/>
              </a:ext>
            </a:extLst>
          </p:cNvPr>
          <p:cNvGrpSpPr/>
          <p:nvPr/>
        </p:nvGrpSpPr>
        <p:grpSpPr>
          <a:xfrm>
            <a:off x="5274950" y="520932"/>
            <a:ext cx="6078113" cy="6080045"/>
            <a:chOff x="5201060" y="594824"/>
            <a:chExt cx="6078113" cy="608004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76DDA65-7F07-D987-C3C7-BE8180E2C01C}"/>
                </a:ext>
              </a:extLst>
            </p:cNvPr>
            <p:cNvGrpSpPr/>
            <p:nvPr/>
          </p:nvGrpSpPr>
          <p:grpSpPr>
            <a:xfrm>
              <a:off x="5201063" y="594825"/>
              <a:ext cx="2978229" cy="2978227"/>
              <a:chOff x="11773809" y="4546286"/>
              <a:chExt cx="3099833" cy="3099832"/>
            </a:xfrm>
          </p:grpSpPr>
          <p:pic>
            <p:nvPicPr>
              <p:cNvPr id="54" name="Picture 53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8DBDE35E-039D-9527-E939-DA88A51B2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" r="3794"/>
              <a:stretch/>
            </p:blipFill>
            <p:spPr>
              <a:xfrm>
                <a:off x="11773809" y="4546286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225CF2-D041-6C48-A5E9-0820AF6D91C0}"/>
                  </a:ext>
                </a:extLst>
              </p:cNvPr>
              <p:cNvSpPr txBox="1"/>
              <p:nvPr/>
            </p:nvSpPr>
            <p:spPr>
              <a:xfrm>
                <a:off x="12333972" y="454628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 mit Pythagoras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8225291-B960-7A59-F026-CAD527C0A044}"/>
                </a:ext>
              </a:extLst>
            </p:cNvPr>
            <p:cNvGrpSpPr/>
            <p:nvPr/>
          </p:nvGrpSpPr>
          <p:grpSpPr>
            <a:xfrm>
              <a:off x="5201060" y="3696639"/>
              <a:ext cx="2978229" cy="2978230"/>
              <a:chOff x="11863551" y="941229"/>
              <a:chExt cx="3099832" cy="3099833"/>
            </a:xfrm>
          </p:grpSpPr>
          <p:pic>
            <p:nvPicPr>
              <p:cNvPr id="42" name="Picture 41" descr="A black and white circular pattern&#10;&#10;Description automatically generated">
                <a:extLst>
                  <a:ext uri="{FF2B5EF4-FFF2-40B4-BE49-F238E27FC236}">
                    <a16:creationId xmlns:a16="http://schemas.microsoft.com/office/drawing/2014/main" id="{A1DC0FF1-B744-7616-0B50-32C84EB1CE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7" t="11452" b="8442"/>
              <a:stretch/>
            </p:blipFill>
            <p:spPr>
              <a:xfrm>
                <a:off x="11863551" y="941229"/>
                <a:ext cx="3099832" cy="3099833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3F075B-D9C5-B335-A020-485A16B177B5}"/>
                  </a:ext>
                </a:extLst>
              </p:cNvPr>
              <p:cNvSpPr txBox="1"/>
              <p:nvPr/>
            </p:nvSpPr>
            <p:spPr>
              <a:xfrm>
                <a:off x="12423713" y="941229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«Spirale» mit Pythagoras 1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0FC4FFA-56DF-0A02-F216-0D4537D0AC79}"/>
                </a:ext>
              </a:extLst>
            </p:cNvPr>
            <p:cNvGrpSpPr/>
            <p:nvPr/>
          </p:nvGrpSpPr>
          <p:grpSpPr>
            <a:xfrm>
              <a:off x="8300941" y="3696638"/>
              <a:ext cx="2978231" cy="2978231"/>
              <a:chOff x="8763720" y="7646118"/>
              <a:chExt cx="3099832" cy="3099832"/>
            </a:xfrm>
          </p:grpSpPr>
          <p:pic>
            <p:nvPicPr>
              <p:cNvPr id="52" name="Picture 51" descr="A black swirly spiral&#10;&#10;Description automatically generated with medium confidence">
                <a:extLst>
                  <a:ext uri="{FF2B5EF4-FFF2-40B4-BE49-F238E27FC236}">
                    <a16:creationId xmlns:a16="http://schemas.microsoft.com/office/drawing/2014/main" id="{D95ADE13-7153-AF2E-9195-A50166C15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" t="631" r="12797" b="798"/>
              <a:stretch/>
            </p:blipFill>
            <p:spPr>
              <a:xfrm>
                <a:off x="8763720" y="7646118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AA3D7EF-AC49-043E-4FCA-D647FBF6D5C8}"/>
                  </a:ext>
                </a:extLst>
              </p:cNvPr>
              <p:cNvSpPr txBox="1"/>
              <p:nvPr/>
            </p:nvSpPr>
            <p:spPr>
              <a:xfrm>
                <a:off x="9323882" y="7646118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«Spirale» mit Pythagoras 2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0B2578B-6571-82E1-7A00-30AB5403B162}"/>
                </a:ext>
              </a:extLst>
            </p:cNvPr>
            <p:cNvGrpSpPr/>
            <p:nvPr/>
          </p:nvGrpSpPr>
          <p:grpSpPr>
            <a:xfrm>
              <a:off x="8301688" y="594824"/>
              <a:ext cx="2977485" cy="2978229"/>
              <a:chOff x="8754955" y="6338973"/>
              <a:chExt cx="3099061" cy="3099834"/>
            </a:xfrm>
          </p:grpSpPr>
          <p:pic>
            <p:nvPicPr>
              <p:cNvPr id="66" name="Picture 65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12759C1A-9313-FD86-75EF-545FD93BD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6" r="1306"/>
              <a:stretch/>
            </p:blipFill>
            <p:spPr>
              <a:xfrm>
                <a:off x="8754955" y="6339746"/>
                <a:ext cx="3099061" cy="3099061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FDD991A-D43D-B99C-C213-1FE304493243}"/>
                  </a:ext>
                </a:extLst>
              </p:cNvPr>
              <p:cNvSpPr txBox="1"/>
              <p:nvPr/>
            </p:nvSpPr>
            <p:spPr>
              <a:xfrm>
                <a:off x="9246880" y="6338973"/>
                <a:ext cx="2607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Polygone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836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feedText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words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split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words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words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words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getRandomElement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break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inputText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`Birdo ist […] Figur im Videospiel-Franchise.`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feedText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inputText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generatedText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"Birdo"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generatedText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pic>
        <p:nvPicPr>
          <p:cNvPr id="4" name="Picture 3" descr="A text on a page&#10;&#10;Description automatically generated">
            <a:extLst>
              <a:ext uri="{FF2B5EF4-FFF2-40B4-BE49-F238E27FC236}">
                <a16:creationId xmlns:a16="http://schemas.microsoft.com/office/drawing/2014/main" id="{26129422-DF13-9204-1BD8-F6C4983112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8" t="-24840" r="-2698" b="-8387"/>
          <a:stretch/>
        </p:blipFill>
        <p:spPr>
          <a:xfrm>
            <a:off x="7201817" y="3617118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03 | Lukas Bucher</a:t>
            </a:r>
          </a:p>
        </p:txBody>
      </p:sp>
      <p:pic>
        <p:nvPicPr>
          <p:cNvPr id="3" name="Picture 2" descr="A text on a white background&#10;&#10;Description automatically generated">
            <a:extLst>
              <a:ext uri="{FF2B5EF4-FFF2-40B4-BE49-F238E27FC236}">
                <a16:creationId xmlns:a16="http://schemas.microsoft.com/office/drawing/2014/main" id="{F8316DDE-85EA-B775-3DAD-31C2F3F8CB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2" t="-20908" r="-2322" b="-6640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7BC8A1-4D4E-EB59-FD58-EBBF3A70A942}"/>
              </a:ext>
            </a:extLst>
          </p:cNvPr>
          <p:cNvSpPr txBox="1"/>
          <p:nvPr/>
        </p:nvSpPr>
        <p:spPr>
          <a:xfrm>
            <a:off x="7640374" y="3622006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Japanischer Text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Romaji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Deutscher 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FCAD3A-C48F-6896-1485-2B72C6205501}"/>
              </a:ext>
            </a:extLst>
          </p:cNvPr>
          <p:cNvSpPr txBox="1"/>
          <p:nvPr/>
        </p:nvSpPr>
        <p:spPr>
          <a:xfrm rot="16200000">
            <a:off x="7927622" y="3973592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Zusammenarbeit mit Lisa</a:t>
            </a:r>
          </a:p>
        </p:txBody>
      </p:sp>
    </p:spTree>
    <p:extLst>
      <p:ext uri="{BB962C8B-B14F-4D97-AF65-F5344CB8AC3E}">
        <p14:creationId xmlns:p14="http://schemas.microsoft.com/office/powerpoint/2010/main" val="3012045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text on a white background&#10;&#10;Description automatically generated">
            <a:extLst>
              <a:ext uri="{FF2B5EF4-FFF2-40B4-BE49-F238E27FC236}">
                <a16:creationId xmlns:a16="http://schemas.microsoft.com/office/drawing/2014/main" id="{4B90DD90-00A1-9F29-4FCF-F02F496D2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0" t="-23341" r="-2130" b="-2694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5852754-F74B-FFBD-CBBE-5372E456AB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28511" r="7327" b="-1882"/>
          <a:stretch/>
        </p:blipFill>
        <p:spPr>
          <a:xfrm>
            <a:off x="7201817" y="3617118"/>
            <a:ext cx="2978228" cy="29782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do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!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includes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"."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console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log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toHiragana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toHiragana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toLowerCase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  <a:b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</a:b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</a:b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/a/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あ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/i/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い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/u/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う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/e/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え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/o/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お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/n/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ん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  <a:b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</a:b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\.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"。"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/,/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"、"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/-/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 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 </a:t>
            </a:r>
            <a:b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</a:b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03 | Lukas Bucher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7BC8A1-4D4E-EB59-FD58-EBBF3A70A942}"/>
              </a:ext>
            </a:extLst>
          </p:cNvPr>
          <p:cNvSpPr txBox="1"/>
          <p:nvPr/>
        </p:nvSpPr>
        <p:spPr>
          <a:xfrm>
            <a:off x="7640374" y="3622006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 Sätze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Hiragana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Japanischer Text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Hiragana</a:t>
            </a:r>
          </a:p>
        </p:txBody>
      </p:sp>
    </p:spTree>
    <p:extLst>
      <p:ext uri="{BB962C8B-B14F-4D97-AF65-F5344CB8AC3E}">
        <p14:creationId xmlns:p14="http://schemas.microsoft.com/office/powerpoint/2010/main" val="3573386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CB4B0D-FF10-B135-4085-4ECD6F2839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6369"/>
          <a:stretch/>
        </p:blipFill>
        <p:spPr>
          <a:xfrm>
            <a:off x="5274861" y="525199"/>
            <a:ext cx="2978223" cy="2978223"/>
          </a:xfrm>
          <a:prstGeom prst="rect">
            <a:avLst/>
          </a:prstGeom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3178BC-70A9-C684-971C-812E7ECB7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r="5309"/>
          <a:stretch/>
        </p:blipFill>
        <p:spPr>
          <a:xfrm>
            <a:off x="5274861" y="3614183"/>
            <a:ext cx="2978227" cy="2978227"/>
          </a:xfrm>
          <a:prstGeom prst="rect">
            <a:avLst/>
          </a:prstGeom>
        </p:spPr>
      </p:pic>
      <p:pic>
        <p:nvPicPr>
          <p:cNvPr id="18" name="Picture 17" descr="Green and white text on a black background&#10;&#10;Description automatically generated">
            <a:extLst>
              <a:ext uri="{FF2B5EF4-FFF2-40B4-BE49-F238E27FC236}">
                <a16:creationId xmlns:a16="http://schemas.microsoft.com/office/drawing/2014/main" id="{197DE6CE-0B2C-1357-DC0A-FABB5CC5F5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9" r="91"/>
          <a:stretch/>
        </p:blipFill>
        <p:spPr>
          <a:xfrm>
            <a:off x="8377792" y="516646"/>
            <a:ext cx="2978223" cy="2978223"/>
          </a:xfrm>
          <a:prstGeom prst="rect">
            <a:avLst/>
          </a:prstGeom>
          <a:ln>
            <a:noFill/>
          </a:ln>
        </p:spPr>
      </p:pic>
      <p:pic>
        <p:nvPicPr>
          <p:cNvPr id="19" name="Picture 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4C3BA1D-9DEC-7A61-90F6-7F56AAF596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5" t="1309" r="617" b="283"/>
          <a:stretch/>
        </p:blipFill>
        <p:spPr>
          <a:xfrm>
            <a:off x="8368637" y="3614183"/>
            <a:ext cx="2978223" cy="2984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19C2DE-6573-A234-0464-304471361FD4}"/>
              </a:ext>
            </a:extLst>
          </p:cNvPr>
          <p:cNvSpPr txBox="1"/>
          <p:nvPr/>
        </p:nvSpPr>
        <p:spPr>
          <a:xfrm rot="16200000">
            <a:off x="8957963" y="3836546"/>
            <a:ext cx="515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Farbe, Schriftart &amp; Sprache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makeLine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split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style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left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floor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innerWidth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  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offsetWidth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innerWidth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interval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setInterval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document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createElement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'span'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textContent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classList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add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'initial'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"。"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||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"、"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classList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add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dot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appendChild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setTimeout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classList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add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transition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setTimeout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style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black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clearInterval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interval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03 | Lukas Bucher</a:t>
            </a:r>
          </a:p>
        </p:txBody>
      </p:sp>
    </p:spTree>
    <p:extLst>
      <p:ext uri="{BB962C8B-B14F-4D97-AF65-F5344CB8AC3E}">
        <p14:creationId xmlns:p14="http://schemas.microsoft.com/office/powerpoint/2010/main" val="62620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inputText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`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Doitsu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[…]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ureshii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desu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.`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feedText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inputText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generatedSentences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Watashi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70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generatedSentences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forEach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setTimeout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makeLine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10000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03 | Lukas Bucher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9C2801-5667-66EA-DE6A-782FF79CFE08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Matrix-Style Code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74AF274-2F69-7AA2-4965-202EB42309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r="1839"/>
          <a:stretch/>
        </p:blipFill>
        <p:spPr>
          <a:xfrm>
            <a:off x="5645475" y="890264"/>
            <a:ext cx="5327656" cy="532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01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651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myRule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left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middle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right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binaryString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left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middle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right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switch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binaryString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'111'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'110'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'101'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'100'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'011'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'010'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'001'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'000'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generateNextGen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left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middle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right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myRule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left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middle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right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nextGen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slice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drawGeneration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rect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pic>
        <p:nvPicPr>
          <p:cNvPr id="6" name="Picture 5" descr="A black and white pattern&#10;&#10;Description automatically generated">
            <a:extLst>
              <a:ext uri="{FF2B5EF4-FFF2-40B4-BE49-F238E27FC236}">
                <a16:creationId xmlns:a16="http://schemas.microsoft.com/office/drawing/2014/main" id="{522356F9-5BDD-494E-4222-E636AC4CE2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" t="-11924" r="2724" b="17310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04 | Lukas Bucher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My Rule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FCAD3A-C48F-6896-1485-2B72C6205501}"/>
              </a:ext>
            </a:extLst>
          </p:cNvPr>
          <p:cNvSpPr txBox="1"/>
          <p:nvPr/>
        </p:nvSpPr>
        <p:spPr>
          <a:xfrm rot="16200000">
            <a:off x="7927622" y="3973592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Zelluläre Automaten in 1D</a:t>
            </a:r>
          </a:p>
        </p:txBody>
      </p:sp>
      <p:pic>
        <p:nvPicPr>
          <p:cNvPr id="9" name="Picture 8" descr="A black and white pixelated triangle&#10;&#10;Description automatically generated">
            <a:extLst>
              <a:ext uri="{FF2B5EF4-FFF2-40B4-BE49-F238E27FC236}">
                <a16:creationId xmlns:a16="http://schemas.microsoft.com/office/drawing/2014/main" id="{0991EB7F-5FB4-ABF9-3DD3-69F40C439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" t="-13120" r="2996" b="17765"/>
          <a:stretch/>
        </p:blipFill>
        <p:spPr>
          <a:xfrm>
            <a:off x="7201816" y="3617118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4B5D90-D542-FECA-F0F2-7DE19E766511}"/>
              </a:ext>
            </a:extLst>
          </p:cNvPr>
          <p:cNvSpPr txBox="1"/>
          <p:nvPr/>
        </p:nvSpPr>
        <p:spPr>
          <a:xfrm>
            <a:off x="7640374" y="3617118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Rule 30</a:t>
            </a:r>
          </a:p>
        </p:txBody>
      </p:sp>
    </p:spTree>
    <p:extLst>
      <p:ext uri="{BB962C8B-B14F-4D97-AF65-F5344CB8AC3E}">
        <p14:creationId xmlns:p14="http://schemas.microsoft.com/office/powerpoint/2010/main" val="3377863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background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rect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generateNextGen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generateNextGen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countNeighbors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&amp;&amp;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Birth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&amp;&amp;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||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Death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Stays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the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same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temp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temp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04 | Lukas Bucher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3FD08-5E24-6D6E-F69E-45D5A1CDCAA6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Zellulärer Automat in 2D «Game of Life»</a:t>
            </a:r>
          </a:p>
        </p:txBody>
      </p:sp>
      <p:pic>
        <p:nvPicPr>
          <p:cNvPr id="12" name="Picture 11" descr="A black and white pixelated pattern&#10;&#10;Description automatically generated">
            <a:extLst>
              <a:ext uri="{FF2B5EF4-FFF2-40B4-BE49-F238E27FC236}">
                <a16:creationId xmlns:a16="http://schemas.microsoft.com/office/drawing/2014/main" id="{7D135726-DB05-8754-31BD-8F9B0526F1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t="5581" r="6303" b="4886"/>
          <a:stretch/>
        </p:blipFill>
        <p:spPr>
          <a:xfrm>
            <a:off x="5645474" y="890263"/>
            <a:ext cx="5327655" cy="53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4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xelated image of a fire&#10;&#10;Description automatically generated">
            <a:extLst>
              <a:ext uri="{FF2B5EF4-FFF2-40B4-BE49-F238E27FC236}">
                <a16:creationId xmlns:a16="http://schemas.microsoft.com/office/drawing/2014/main" id="{2DF62978-E0FB-8B9E-666E-0B748DC6E6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" t="1442" r="1441" b="1261"/>
          <a:stretch/>
        </p:blipFill>
        <p:spPr>
          <a:xfrm>
            <a:off x="7201816" y="3617118"/>
            <a:ext cx="2978228" cy="2978228"/>
          </a:xfrm>
          <a:prstGeom prst="rect">
            <a:avLst/>
          </a:prstGeom>
        </p:spPr>
      </p:pic>
      <p:pic>
        <p:nvPicPr>
          <p:cNvPr id="16" name="Picture 15" descr="A pixelated square with many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EDF57104-C354-AB1C-7EAF-F5794F7DEB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" t="3333" r="4194" b="3910"/>
          <a:stretch/>
        </p:blipFill>
        <p:spPr>
          <a:xfrm>
            <a:off x="7201817" y="516044"/>
            <a:ext cx="2978228" cy="2978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countNeighbors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&amp;&amp;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14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the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same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Upgrade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8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||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16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the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same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Downgrade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the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same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countNeighbors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04 | Lukas Bucher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FE671E-7E10-6136-F11C-837E78ABCD02}"/>
              </a:ext>
            </a:extLst>
          </p:cNvPr>
          <p:cNvSpPr txBox="1"/>
          <p:nvPr/>
        </p:nvSpPr>
        <p:spPr>
          <a:xfrm rot="16200000">
            <a:off x="7927622" y="3973592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Erste Versuche mit mehr Zuständen</a:t>
            </a:r>
          </a:p>
        </p:txBody>
      </p:sp>
    </p:spTree>
    <p:extLst>
      <p:ext uri="{BB962C8B-B14F-4D97-AF65-F5344CB8AC3E}">
        <p14:creationId xmlns:p14="http://schemas.microsoft.com/office/powerpoint/2010/main" val="51237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countNeighbors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the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same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Upgrade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||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Death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the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same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countNeighbors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!==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!==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04 | Lukas Bucher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3FD08-5E24-6D6E-F69E-45D5A1CDCAA6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«Game of Life» mit mehr Zuständen</a:t>
            </a:r>
          </a:p>
        </p:txBody>
      </p:sp>
      <p:pic>
        <p:nvPicPr>
          <p:cNvPr id="6" name="Picture 5" descr="A pixelated image of a fire&#10;&#10;Description automatically generated with medium confidence">
            <a:extLst>
              <a:ext uri="{FF2B5EF4-FFF2-40B4-BE49-F238E27FC236}">
                <a16:creationId xmlns:a16="http://schemas.microsoft.com/office/drawing/2014/main" id="{DB10627C-0A44-1D27-0774-D1A63E78D7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r="367"/>
          <a:stretch/>
        </p:blipFill>
        <p:spPr>
          <a:xfrm>
            <a:off x="5645472" y="890261"/>
            <a:ext cx="5327655" cy="53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9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background with colorful squares&#10;&#10;Description automatically generated">
            <a:extLst>
              <a:ext uri="{FF2B5EF4-FFF2-40B4-BE49-F238E27FC236}">
                <a16:creationId xmlns:a16="http://schemas.microsoft.com/office/drawing/2014/main" id="{70AF9FB3-1B99-91B5-3D8C-E960A567CD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r="5107"/>
          <a:stretch/>
        </p:blipFill>
        <p:spPr>
          <a:xfrm rot="5400000" flipH="1">
            <a:off x="8371757" y="3614187"/>
            <a:ext cx="2978223" cy="2978223"/>
          </a:xfrm>
          <a:prstGeom prst="rect">
            <a:avLst/>
          </a:prstGeom>
        </p:spPr>
      </p:pic>
      <p:pic>
        <p:nvPicPr>
          <p:cNvPr id="24" name="Picture 23" descr="A colorful pixelated pattern&#10;&#10;Description automatically generated with medium confidence">
            <a:extLst>
              <a:ext uri="{FF2B5EF4-FFF2-40B4-BE49-F238E27FC236}">
                <a16:creationId xmlns:a16="http://schemas.microsoft.com/office/drawing/2014/main" id="{4595EEF6-B8EE-E5D3-E912-23A5EC9BB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r="1698"/>
          <a:stretch/>
        </p:blipFill>
        <p:spPr>
          <a:xfrm rot="5400000">
            <a:off x="5271857" y="3614187"/>
            <a:ext cx="2987430" cy="2987430"/>
          </a:xfrm>
          <a:prstGeom prst="rect">
            <a:avLst/>
          </a:prstGeom>
        </p:spPr>
      </p:pic>
      <p:pic>
        <p:nvPicPr>
          <p:cNvPr id="29" name="Picture 28" descr="A pixelated image of a game&#10;&#10;Description automatically generated with medium confidence">
            <a:extLst>
              <a:ext uri="{FF2B5EF4-FFF2-40B4-BE49-F238E27FC236}">
                <a16:creationId xmlns:a16="http://schemas.microsoft.com/office/drawing/2014/main" id="{67749CC4-6B8F-09C0-B69F-2C99D10292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" r="2621"/>
          <a:stretch/>
        </p:blipFill>
        <p:spPr>
          <a:xfrm>
            <a:off x="8371757" y="516646"/>
            <a:ext cx="2978222" cy="2978222"/>
          </a:xfrm>
          <a:prstGeom prst="rect">
            <a:avLst/>
          </a:prstGeom>
        </p:spPr>
      </p:pic>
      <p:pic>
        <p:nvPicPr>
          <p:cNvPr id="22" name="Picture 21" descr="A pixelated video game&#10;&#10;Description automatically generated">
            <a:extLst>
              <a:ext uri="{FF2B5EF4-FFF2-40B4-BE49-F238E27FC236}">
                <a16:creationId xmlns:a16="http://schemas.microsoft.com/office/drawing/2014/main" id="{1ABE2BD5-20DA-E4A9-B108-1237AAE1A5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" r="5083"/>
          <a:stretch/>
        </p:blipFill>
        <p:spPr>
          <a:xfrm>
            <a:off x="5271857" y="520458"/>
            <a:ext cx="2982969" cy="2982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//Palette 1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Dark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purple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92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Dark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191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75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Orange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238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214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118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Yellow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/*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//Palette 2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color0 = [40, 28, 100]; // Dark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purple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color1 = [236, 43, 92]; // Pink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color2 = [252, 104, 64]; // Orange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color3 = [248, 197, 61]; // Yellow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//Palette 3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color0 = [0, 10, 53]; // Dark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purple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color1 = [184, 21, 144]; // Pink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color2 = [240, 92, 49]; // Orange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color3 = [241, 251, 196]; // Yellow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//Palette 4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color0 = [1, 4, 79]; // Dark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color1 = [0, 111, 219]; // Blue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color2 = [237, 208, 9]; // Yellow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color3 = [252, 23, 65]; 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*/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checkInput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mouseIsPressed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floor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mouseX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floor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mouseY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&amp;&amp;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&amp;&amp;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&amp;&amp;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floor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04 | Lukas Bucher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B6DDEF-DC39-4162-3481-0BE05E3A5157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Palette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0EDFCC-A6B7-2155-2F1C-437F7E5B2971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Palette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A9909-ED34-055A-DB2C-ED439CCA0D2C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Palette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2F624F-D126-C27E-1FE7-C2C7938849A6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Palette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599B59-280A-82F3-989B-6F5C929D5231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Farben &amp; Interaktivität</a:t>
            </a:r>
          </a:p>
        </p:txBody>
      </p:sp>
      <p:pic>
        <p:nvPicPr>
          <p:cNvPr id="31" name="Picture 30" descr="A white arrow pointing at something&#10;&#10;Description automatically generated">
            <a:extLst>
              <a:ext uri="{FF2B5EF4-FFF2-40B4-BE49-F238E27FC236}">
                <a16:creationId xmlns:a16="http://schemas.microsoft.com/office/drawing/2014/main" id="{9825A33D-B42A-797F-DCB9-6067747940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793" y="2366967"/>
            <a:ext cx="405017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72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20, 5);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//1/8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//2/8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//3/8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(usw. für alle 8 Kreisabschnitte...)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E2B972-6DBE-7F39-7BAD-FE010365261A}"/>
              </a:ext>
            </a:extLst>
          </p:cNvPr>
          <p:cNvGrpSpPr/>
          <p:nvPr/>
        </p:nvGrpSpPr>
        <p:grpSpPr>
          <a:xfrm>
            <a:off x="7201817" y="520932"/>
            <a:ext cx="2978228" cy="6079302"/>
            <a:chOff x="8701730" y="1214903"/>
            <a:chExt cx="2978228" cy="60793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9412C6-EF9D-2D06-30D4-84BE50E23A78}"/>
                </a:ext>
              </a:extLst>
            </p:cNvPr>
            <p:cNvGrpSpPr/>
            <p:nvPr/>
          </p:nvGrpSpPr>
          <p:grpSpPr>
            <a:xfrm>
              <a:off x="8701730" y="1214903"/>
              <a:ext cx="2978228" cy="2978228"/>
              <a:chOff x="8701730" y="1214161"/>
              <a:chExt cx="2978228" cy="2978228"/>
            </a:xfrm>
          </p:grpSpPr>
          <p:pic>
            <p:nvPicPr>
              <p:cNvPr id="5" name="Picture 4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9406E45E-2762-A92C-8387-F33751648B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9" r="3969"/>
              <a:stretch/>
            </p:blipFill>
            <p:spPr>
              <a:xfrm>
                <a:off x="8701730" y="1214161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79876D-BE39-1E41-6C20-B76A3CBD69B4}"/>
                  </a:ext>
                </a:extLst>
              </p:cNvPr>
              <p:cNvSpPr txBox="1"/>
              <p:nvPr/>
            </p:nvSpPr>
            <p:spPr>
              <a:xfrm>
                <a:off x="9140287" y="1214161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 mit Bresenham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9E7ADD-89E8-060B-9295-148A82256A33}"/>
                </a:ext>
              </a:extLst>
            </p:cNvPr>
            <p:cNvGrpSpPr/>
            <p:nvPr/>
          </p:nvGrpSpPr>
          <p:grpSpPr>
            <a:xfrm>
              <a:off x="8701730" y="4315977"/>
              <a:ext cx="2978228" cy="2978228"/>
              <a:chOff x="8701730" y="4315977"/>
              <a:chExt cx="2978228" cy="2978228"/>
            </a:xfrm>
          </p:grpSpPr>
          <p:pic>
            <p:nvPicPr>
              <p:cNvPr id="2" name="Picture 1" descr="A white spiral with black lines&#10;&#10;Description automatically generated">
                <a:extLst>
                  <a:ext uri="{FF2B5EF4-FFF2-40B4-BE49-F238E27FC236}">
                    <a16:creationId xmlns:a16="http://schemas.microsoft.com/office/drawing/2014/main" id="{FC30B670-B5C3-965F-6936-14F123DD57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53" r="7853"/>
              <a:stretch/>
            </p:blipFill>
            <p:spPr>
              <a:xfrm>
                <a:off x="8701730" y="431597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FDF81C-8164-CDF8-9D5D-9E95D04E9035}"/>
                  </a:ext>
                </a:extLst>
              </p:cNvPr>
              <p:cNvSpPr txBox="1"/>
              <p:nvPr/>
            </p:nvSpPr>
            <p:spPr>
              <a:xfrm>
                <a:off x="9140287" y="4315977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mit Bresenham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15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212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7D4A88F9-2F7F-3FB9-E13E-B19973260F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" t="-7833" r="2" b="-171"/>
          <a:stretch/>
        </p:blipFill>
        <p:spPr>
          <a:xfrm>
            <a:off x="5274936" y="528879"/>
            <a:ext cx="2978223" cy="29782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 descr="A black and white triangle logo&#10;&#10;Description automatically generated">
            <a:extLst>
              <a:ext uri="{FF2B5EF4-FFF2-40B4-BE49-F238E27FC236}">
                <a16:creationId xmlns:a16="http://schemas.microsoft.com/office/drawing/2014/main" id="{B54762F0-0E3D-3A33-1BA5-353173331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5" t="-2835" r="2420" b="-1"/>
          <a:stretch/>
        </p:blipFill>
        <p:spPr>
          <a:xfrm>
            <a:off x="8368679" y="525205"/>
            <a:ext cx="2978224" cy="29782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23D03DA4-7941-A3F2-6211-EC89C37C9F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t="700" r="2" b="702"/>
          <a:stretch/>
        </p:blipFill>
        <p:spPr>
          <a:xfrm>
            <a:off x="8368679" y="3614187"/>
            <a:ext cx="2974550" cy="29745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EA32A24E-E503-D028-F9B3-5DAB321B96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5" t="2035" b="2035"/>
          <a:stretch/>
        </p:blipFill>
        <p:spPr>
          <a:xfrm>
            <a:off x="5281245" y="3617860"/>
            <a:ext cx="2974550" cy="29745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05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numPoints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values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drawInterpolatedPoints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values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800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modes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mode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drawInterpolatedPoints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values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yOffset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interpolationFunc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values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resolution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width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numPoints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resolution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		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width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numPoints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yOffset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interpolationFunc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values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		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values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resolution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interpolationFunc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noInterpolation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width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numPoints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values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width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numPoints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yOffset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values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values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linearInterpolation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cosineInterpolation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perlinInterpolation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6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	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6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–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	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smoothstepInterpolation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Keine Interpolation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623005" y="520932"/>
            <a:ext cx="273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Lineare Interpolation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278627" y="3622747"/>
            <a:ext cx="297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Smoothstep-Interpolation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Perlin-Interpolation</a:t>
            </a:r>
          </a:p>
        </p:txBody>
      </p:sp>
    </p:spTree>
    <p:extLst>
      <p:ext uri="{BB962C8B-B14F-4D97-AF65-F5344CB8AC3E}">
        <p14:creationId xmlns:p14="http://schemas.microsoft.com/office/powerpoint/2010/main" val="633939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05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values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numPoints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persistence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canvas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canvas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position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generateFractalNoiseValues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generateFractalNoiseValues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values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numPoints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values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fractalNoise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numPoints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fractalNoise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total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frequency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amplitude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maxAmplitude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8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Number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of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octaves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total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noise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frequency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amplitude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frequency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maxAmplitude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amplitude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amplitude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persistence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total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maxAmplitude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pic>
        <p:nvPicPr>
          <p:cNvPr id="34" name="Picture 33" descr="A black and white image of a line&#10;&#10;Description automatically generated">
            <a:extLst>
              <a:ext uri="{FF2B5EF4-FFF2-40B4-BE49-F238E27FC236}">
                <a16:creationId xmlns:a16="http://schemas.microsoft.com/office/drawing/2014/main" id="{020F4AAB-5B1A-5A65-A5DA-A62489A991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8" r="12578"/>
          <a:stretch/>
        </p:blipFill>
        <p:spPr>
          <a:xfrm>
            <a:off x="5645474" y="890261"/>
            <a:ext cx="5327655" cy="5327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67292A-6707-FCD7-45A6-E090C86D17C5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Fractal Noise mit Persistenz 1/2</a:t>
            </a:r>
          </a:p>
        </p:txBody>
      </p:sp>
    </p:spTree>
    <p:extLst>
      <p:ext uri="{BB962C8B-B14F-4D97-AF65-F5344CB8AC3E}">
        <p14:creationId xmlns:p14="http://schemas.microsoft.com/office/powerpoint/2010/main" val="3530975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background&#10;&#10;Description automatically generated">
            <a:extLst>
              <a:ext uri="{FF2B5EF4-FFF2-40B4-BE49-F238E27FC236}">
                <a16:creationId xmlns:a16="http://schemas.microsoft.com/office/drawing/2014/main" id="{E5C26CA4-3102-E5B0-169B-2402F4C81B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" r="243"/>
          <a:stretch/>
        </p:blipFill>
        <p:spPr>
          <a:xfrm>
            <a:off x="8362523" y="528879"/>
            <a:ext cx="2974550" cy="2974550"/>
          </a:xfrm>
          <a:prstGeom prst="rect">
            <a:avLst/>
          </a:prstGeom>
        </p:spPr>
      </p:pic>
      <p:pic>
        <p:nvPicPr>
          <p:cNvPr id="14" name="Picture 13" descr="A yellow and black background&#10;&#10;Description automatically generated">
            <a:extLst>
              <a:ext uri="{FF2B5EF4-FFF2-40B4-BE49-F238E27FC236}">
                <a16:creationId xmlns:a16="http://schemas.microsoft.com/office/drawing/2014/main" id="{50F3428F-BAA5-366E-824F-3DD54BF94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491"/>
          <a:stretch/>
        </p:blipFill>
        <p:spPr>
          <a:xfrm>
            <a:off x="5268797" y="3614023"/>
            <a:ext cx="2984362" cy="2984362"/>
          </a:xfrm>
          <a:prstGeom prst="rect">
            <a:avLst/>
          </a:prstGeom>
        </p:spPr>
      </p:pic>
      <p:pic>
        <p:nvPicPr>
          <p:cNvPr id="16" name="Picture 15" descr="A pink and white gradient&#10;&#10;Description automatically generated">
            <a:extLst>
              <a:ext uri="{FF2B5EF4-FFF2-40B4-BE49-F238E27FC236}">
                <a16:creationId xmlns:a16="http://schemas.microsoft.com/office/drawing/2014/main" id="{2A161AB0-C98E-E51E-6352-49BCE5A397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" r="8799"/>
          <a:stretch/>
        </p:blipFill>
        <p:spPr>
          <a:xfrm>
            <a:off x="8368679" y="3614023"/>
            <a:ext cx="2974550" cy="2974550"/>
          </a:xfrm>
          <a:prstGeom prst="rect">
            <a:avLst/>
          </a:prstGeom>
        </p:spPr>
      </p:pic>
      <p:pic>
        <p:nvPicPr>
          <p:cNvPr id="36" name="Picture 35" descr="A black and white gradient&#10;&#10;Description automatically generated">
            <a:extLst>
              <a:ext uri="{FF2B5EF4-FFF2-40B4-BE49-F238E27FC236}">
                <a16:creationId xmlns:a16="http://schemas.microsoft.com/office/drawing/2014/main" id="{BB2D5568-17D2-5DA0-0089-3BB6120C9E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3" r="4083"/>
          <a:stretch/>
        </p:blipFill>
        <p:spPr>
          <a:xfrm>
            <a:off x="5279408" y="532716"/>
            <a:ext cx="2978223" cy="29782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05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tints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[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0.6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1.2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1.6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Blue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[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1.2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Yellow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[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Gray    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[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1.5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Pink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[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1.5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Purple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[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1.5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Green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[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1.5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Red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[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1.5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1.5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Orange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[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1.5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1.5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Teal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tint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tints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[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[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2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  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canvas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1.1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canvas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position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0.05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noStroke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background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generateFractalNoiseValues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Draw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interpolated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points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drawInterpolatedPoints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values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	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500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modes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mode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Keine Interpolation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623005" y="520932"/>
            <a:ext cx="273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Lineare Interpolation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5713507" y="3618475"/>
            <a:ext cx="56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Varianten mit Smoothstep-Interpolation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D3539-E024-3BFD-E22F-9C930D7A1622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Layers durch 2D-Noise</a:t>
            </a:r>
          </a:p>
        </p:txBody>
      </p:sp>
    </p:spTree>
    <p:extLst>
      <p:ext uri="{BB962C8B-B14F-4D97-AF65-F5344CB8AC3E}">
        <p14:creationId xmlns:p14="http://schemas.microsoft.com/office/powerpoint/2010/main" val="1754899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05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0.97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	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0.95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0.96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Draw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interpolated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points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drawInterpolatedPoints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values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	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500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modes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mode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mouseClicked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tint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tints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floor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tints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50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65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60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80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75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95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90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55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110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80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140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135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130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155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150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155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170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165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180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185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180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195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230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215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210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230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tint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	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tint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tint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67292A-6707-FCD7-45A6-E090C86D17C5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Farbverläufe &amp; Fade-Out</a:t>
            </a:r>
          </a:p>
        </p:txBody>
      </p:sp>
      <p:pic>
        <p:nvPicPr>
          <p:cNvPr id="6" name="Picture 5" descr="A purple and black background&#10;&#10;Description automatically generated">
            <a:extLst>
              <a:ext uri="{FF2B5EF4-FFF2-40B4-BE49-F238E27FC236}">
                <a16:creationId xmlns:a16="http://schemas.microsoft.com/office/drawing/2014/main" id="{101DE3C9-C61B-3B1C-4459-686E091144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1" r="8991"/>
          <a:stretch/>
        </p:blipFill>
        <p:spPr>
          <a:xfrm>
            <a:off x="5645474" y="890261"/>
            <a:ext cx="5327655" cy="53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13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243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silhouette of a plant&#10;&#10;Description automatically generated">
            <a:extLst>
              <a:ext uri="{FF2B5EF4-FFF2-40B4-BE49-F238E27FC236}">
                <a16:creationId xmlns:a16="http://schemas.microsoft.com/office/drawing/2014/main" id="{1CDB3F7C-25E1-69F4-4C0D-AF282B49E0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" t="1941" r="743" b="1989"/>
          <a:stretch/>
        </p:blipFill>
        <p:spPr>
          <a:xfrm>
            <a:off x="5278627" y="537928"/>
            <a:ext cx="2978223" cy="2978223"/>
          </a:xfrm>
          <a:prstGeom prst="rect">
            <a:avLst/>
          </a:prstGeom>
        </p:spPr>
      </p:pic>
      <p:pic>
        <p:nvPicPr>
          <p:cNvPr id="10" name="Picture 9" descr="A black leaf on a white background&#10;&#10;Description automatically generated">
            <a:extLst>
              <a:ext uri="{FF2B5EF4-FFF2-40B4-BE49-F238E27FC236}">
                <a16:creationId xmlns:a16="http://schemas.microsoft.com/office/drawing/2014/main" id="{1856D3B4-E1EF-4600-AAFB-8249CF430C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5" t="10840" r="3479" b="3699"/>
          <a:stretch/>
        </p:blipFill>
        <p:spPr>
          <a:xfrm>
            <a:off x="8366842" y="520932"/>
            <a:ext cx="2978223" cy="2978223"/>
          </a:xfrm>
          <a:prstGeom prst="rect">
            <a:avLst/>
          </a:prstGeom>
        </p:spPr>
      </p:pic>
      <p:pic>
        <p:nvPicPr>
          <p:cNvPr id="11" name="Picture 10" descr="A black silhouette of a plant&#10;&#10;Description automatically generated">
            <a:extLst>
              <a:ext uri="{FF2B5EF4-FFF2-40B4-BE49-F238E27FC236}">
                <a16:creationId xmlns:a16="http://schemas.microsoft.com/office/drawing/2014/main" id="{3938B170-792A-BF86-7FE0-8822F35484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" b="736"/>
          <a:stretch/>
        </p:blipFill>
        <p:spPr>
          <a:xfrm>
            <a:off x="5283541" y="3614186"/>
            <a:ext cx="2974551" cy="2974551"/>
          </a:xfrm>
          <a:prstGeom prst="rect">
            <a:avLst/>
          </a:prstGeom>
        </p:spPr>
      </p:pic>
      <p:pic>
        <p:nvPicPr>
          <p:cNvPr id="12" name="Picture 11" descr="A black silhouette of a tree&#10;&#10;Description automatically generated">
            <a:extLst>
              <a:ext uri="{FF2B5EF4-FFF2-40B4-BE49-F238E27FC236}">
                <a16:creationId xmlns:a16="http://schemas.microsoft.com/office/drawing/2014/main" id="{A9556635-88B0-8B04-4DE1-912752E81D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" r="250"/>
          <a:stretch/>
        </p:blipFill>
        <p:spPr>
          <a:xfrm>
            <a:off x="8374987" y="3610665"/>
            <a:ext cx="2978072" cy="2978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06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lang="de-CH" sz="1000" noProof="1">
              <a:solidFill>
                <a:srgbClr val="6A9955"/>
              </a:solidFill>
              <a:latin typeface="Cascadia Code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nextSentence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charAt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found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false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rules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 err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rules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predecessor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found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true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nextSentence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rules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successor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!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found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nextSentence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nextSentence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0.55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turtle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turtle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dirty="0">
                <a:solidFill>
                  <a:srgbClr val="CCCCCC"/>
                </a:solidFill>
                <a:latin typeface="Cascadia Code" panose="020B0609020000020004" pitchFamily="49" charset="0"/>
              </a:rPr>
              <a:t>   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radians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));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charAt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"F"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line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translate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"G"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translate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"+"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rotate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"-"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rotate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"["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"]"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5AC661-7981-1417-C782-09F074BC0730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Baum mit L-System</a:t>
            </a:r>
          </a:p>
        </p:txBody>
      </p:sp>
    </p:spTree>
    <p:extLst>
      <p:ext uri="{BB962C8B-B14F-4D97-AF65-F5344CB8AC3E}">
        <p14:creationId xmlns:p14="http://schemas.microsoft.com/office/powerpoint/2010/main" val="299047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06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7201816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setup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canvas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createCanvas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windowHeight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canvas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position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0.05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radians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background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nTrees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floor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'#98B06F'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'#776472'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black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];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nTrees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generateSentence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floor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ruleSets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)), 	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floor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6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0.55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drawTree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), 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	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floor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))]);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086073-5EA6-E4B3-F11A-918E93980852}"/>
              </a:ext>
            </a:extLst>
          </p:cNvPr>
          <p:cNvSpPr txBox="1"/>
          <p:nvPr/>
        </p:nvSpPr>
        <p:spPr>
          <a:xfrm rot="16200000">
            <a:off x="8066121" y="3835091"/>
            <a:ext cx="487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Mehrere Bäume mit unterschiedlichen Farben &amp; Rulesets</a:t>
            </a:r>
          </a:p>
        </p:txBody>
      </p:sp>
      <p:pic>
        <p:nvPicPr>
          <p:cNvPr id="7" name="Picture 6" descr="A group of green and brown plants&#10;&#10;Description automatically generated">
            <a:extLst>
              <a:ext uri="{FF2B5EF4-FFF2-40B4-BE49-F238E27FC236}">
                <a16:creationId xmlns:a16="http://schemas.microsoft.com/office/drawing/2014/main" id="{5A5057E3-9A82-CB21-5348-4CBC34E918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" t="6808" r="8512" b="4059"/>
          <a:stretch/>
        </p:blipFill>
        <p:spPr>
          <a:xfrm>
            <a:off x="7201816" y="516044"/>
            <a:ext cx="2978227" cy="2978227"/>
          </a:xfrm>
          <a:prstGeom prst="rect">
            <a:avLst/>
          </a:prstGeom>
        </p:spPr>
      </p:pic>
      <p:pic>
        <p:nvPicPr>
          <p:cNvPr id="8" name="Picture 7" descr="A group of trees with different colors&#10;&#10;Description automatically generated">
            <a:extLst>
              <a:ext uri="{FF2B5EF4-FFF2-40B4-BE49-F238E27FC236}">
                <a16:creationId xmlns:a16="http://schemas.microsoft.com/office/drawing/2014/main" id="{338AF7A8-3358-823D-425C-99386F5A8B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" t="12914" r="24559" b="1011"/>
          <a:stretch/>
        </p:blipFill>
        <p:spPr>
          <a:xfrm>
            <a:off x="7201816" y="3617118"/>
            <a:ext cx="2978227" cy="297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81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06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645472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ruleSets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[{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predecessor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"F"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successor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"F+[+F-F]-[-F+F]F"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}],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[{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predecessor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"F"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successor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"FF-[-F+F]+[+F-F]"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}],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[{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predecessor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"F"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successor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"F[+F]F[-F][F]"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}],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[{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predecessor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"F"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successor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"F[+F]F[-F]F"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}],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[{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predecessor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"F"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successor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: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"F[+F[-F[+F]]]"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}]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setup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canvas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createCanvas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windowHeight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canvas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position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0.05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radians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background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'#051f20'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'#0b2b26'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'#163832'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'#235347'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'#8eb69b'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'#daf1de'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];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nTrees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4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initialStrokeWeight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2.5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layer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layer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layer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strokeWeightValue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initialStrokeWeight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layer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strokeWeightValue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strokeWeightValue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nTrees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generateSentence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floor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		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ruleSets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0.6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drawTree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),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		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layer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strokeWeightValue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D6AF34-7C5C-B26C-B82C-8226DF7E6B50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i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Layers von Bäumen</a:t>
            </a:r>
          </a:p>
        </p:txBody>
      </p:sp>
      <p:pic>
        <p:nvPicPr>
          <p:cNvPr id="6" name="Picture 5" descr="A group of trees with white leaves&#10;&#10;Description automatically generated">
            <a:extLst>
              <a:ext uri="{FF2B5EF4-FFF2-40B4-BE49-F238E27FC236}">
                <a16:creationId xmlns:a16="http://schemas.microsoft.com/office/drawing/2014/main" id="{F96C6B90-84DB-0CD1-3832-72404E46CE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1" t="1844" r="7518" b="6256"/>
          <a:stretch/>
        </p:blipFill>
        <p:spPr>
          <a:xfrm>
            <a:off x="5645472" y="890262"/>
            <a:ext cx="5327655" cy="53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94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12, 6);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0.01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console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log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//1/8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//2/8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(usw. für alle 8 Spiralenabschnitte...)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738D66-8603-5AC9-02DB-B251FC46559C}"/>
              </a:ext>
            </a:extLst>
          </p:cNvPr>
          <p:cNvGrpSpPr/>
          <p:nvPr/>
        </p:nvGrpSpPr>
        <p:grpSpPr>
          <a:xfrm>
            <a:off x="7201815" y="520932"/>
            <a:ext cx="2978229" cy="6079302"/>
            <a:chOff x="10869636" y="520932"/>
            <a:chExt cx="2978229" cy="60793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E8BBD7-DDC8-18F7-C695-3AD30A94F603}"/>
                </a:ext>
              </a:extLst>
            </p:cNvPr>
            <p:cNvGrpSpPr/>
            <p:nvPr/>
          </p:nvGrpSpPr>
          <p:grpSpPr>
            <a:xfrm>
              <a:off x="10869637" y="520932"/>
              <a:ext cx="2978228" cy="2978228"/>
              <a:chOff x="10869637" y="520932"/>
              <a:chExt cx="2978228" cy="2978228"/>
            </a:xfrm>
          </p:grpSpPr>
          <p:pic>
            <p:nvPicPr>
              <p:cNvPr id="20" name="Picture 19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D9EB6BDE-80A3-AC32-866D-DF677BA746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05" r="2135"/>
              <a:stretch/>
            </p:blipFill>
            <p:spPr>
              <a:xfrm>
                <a:off x="10869637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4B555E-AF4C-4953-AD1C-E0E54C778E5D}"/>
                  </a:ext>
                </a:extLst>
              </p:cNvPr>
              <p:cNvSpPr txBox="1"/>
              <p:nvPr/>
            </p:nvSpPr>
            <p:spPr>
              <a:xfrm>
                <a:off x="11308194" y="5251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Kreis-Spirale 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E58703-577C-B87A-2FA3-125709498956}"/>
                </a:ext>
              </a:extLst>
            </p:cNvPr>
            <p:cNvGrpSpPr/>
            <p:nvPr/>
          </p:nvGrpSpPr>
          <p:grpSpPr>
            <a:xfrm>
              <a:off x="10869636" y="3622006"/>
              <a:ext cx="2978228" cy="2978228"/>
              <a:chOff x="10869636" y="3622006"/>
              <a:chExt cx="2978228" cy="2978228"/>
            </a:xfrm>
          </p:grpSpPr>
          <p:pic>
            <p:nvPicPr>
              <p:cNvPr id="18" name="Picture 17" descr="A black and white spiral&#10;&#10;Description automatically generated">
                <a:extLst>
                  <a:ext uri="{FF2B5EF4-FFF2-40B4-BE49-F238E27FC236}">
                    <a16:creationId xmlns:a16="http://schemas.microsoft.com/office/drawing/2014/main" id="{D65878F8-5A91-4107-5162-650D4DC647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48" r="6748"/>
              <a:stretch/>
            </p:blipFill>
            <p:spPr>
              <a:xfrm>
                <a:off x="10869636" y="3622006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06AFA2-D3B3-67B9-D8ED-1C59488A0E19}"/>
                  </a:ext>
                </a:extLst>
              </p:cNvPr>
              <p:cNvSpPr txBox="1"/>
              <p:nvPr/>
            </p:nvSpPr>
            <p:spPr>
              <a:xfrm>
                <a:off x="11308194" y="36220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Kreis-Spirale 2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8066123" y="3839980"/>
            <a:ext cx="487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Spiralen aus grösser werdenden Kreisen mit Bresenham</a:t>
            </a:r>
          </a:p>
        </p:txBody>
      </p:sp>
    </p:spTree>
    <p:extLst>
      <p:ext uri="{BB962C8B-B14F-4D97-AF65-F5344CB8AC3E}">
        <p14:creationId xmlns:p14="http://schemas.microsoft.com/office/powerpoint/2010/main" val="314848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3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1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127.5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127.5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4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9EFCCF-99BD-8082-B96E-28092BBD4064}"/>
              </a:ext>
            </a:extLst>
          </p:cNvPr>
          <p:cNvGrpSpPr/>
          <p:nvPr/>
        </p:nvGrpSpPr>
        <p:grpSpPr>
          <a:xfrm>
            <a:off x="5274950" y="520932"/>
            <a:ext cx="6078109" cy="6080043"/>
            <a:chOff x="5274950" y="520932"/>
            <a:chExt cx="6078109" cy="60800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8657BF8-9228-25F3-C909-A19BEF353085}"/>
                </a:ext>
              </a:extLst>
            </p:cNvPr>
            <p:cNvGrpSpPr/>
            <p:nvPr/>
          </p:nvGrpSpPr>
          <p:grpSpPr>
            <a:xfrm>
              <a:off x="5274950" y="520932"/>
              <a:ext cx="2978228" cy="2978228"/>
              <a:chOff x="5274950" y="520932"/>
              <a:chExt cx="2978228" cy="2978228"/>
            </a:xfrm>
          </p:grpSpPr>
          <p:pic>
            <p:nvPicPr>
              <p:cNvPr id="38" name="Picture 37" descr="A spiral of purple and white lines&#10;&#10;Description automatically generated">
                <a:extLst>
                  <a:ext uri="{FF2B5EF4-FFF2-40B4-BE49-F238E27FC236}">
                    <a16:creationId xmlns:a16="http://schemas.microsoft.com/office/drawing/2014/main" id="{57AFB7BA-79C0-FFF8-1CEC-84D09DD5E0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74" r="8953"/>
              <a:stretch/>
            </p:blipFill>
            <p:spPr>
              <a:xfrm rot="10800000">
                <a:off x="5274950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B2F7E-D356-1C95-BE59-6AA169BA5CEF}"/>
                  </a:ext>
                </a:extLst>
              </p:cNvPr>
              <p:cNvSpPr txBox="1"/>
              <p:nvPr/>
            </p:nvSpPr>
            <p:spPr>
              <a:xfrm>
                <a:off x="5713507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1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D96D3B0-7C3E-46F0-71FD-6E692509FC02}"/>
                </a:ext>
              </a:extLst>
            </p:cNvPr>
            <p:cNvGrpSpPr/>
            <p:nvPr/>
          </p:nvGrpSpPr>
          <p:grpSpPr>
            <a:xfrm>
              <a:off x="8374831" y="520932"/>
              <a:ext cx="2978228" cy="2978228"/>
              <a:chOff x="8374831" y="520932"/>
              <a:chExt cx="2978228" cy="2978228"/>
            </a:xfrm>
          </p:grpSpPr>
          <p:pic>
            <p:nvPicPr>
              <p:cNvPr id="36" name="Picture 35" descr="A spiral of blue and purple lines&#10;&#10;Description automatically generated with medium confidence">
                <a:extLst>
                  <a:ext uri="{FF2B5EF4-FFF2-40B4-BE49-F238E27FC236}">
                    <a16:creationId xmlns:a16="http://schemas.microsoft.com/office/drawing/2014/main" id="{39C5EBA5-D63D-7B3D-F83C-ADD630977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5" r="6645"/>
              <a:stretch/>
            </p:blipFill>
            <p:spPr>
              <a:xfrm rot="10800000">
                <a:off x="8374831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30001E-2486-75C8-2B22-3F2B9C5EDD1F}"/>
                  </a:ext>
                </a:extLst>
              </p:cNvPr>
              <p:cNvSpPr txBox="1"/>
              <p:nvPr/>
            </p:nvSpPr>
            <p:spPr>
              <a:xfrm>
                <a:off x="8813389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2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E2BEDF-1044-C8CA-9CD2-2F9ADD776E14}"/>
                </a:ext>
              </a:extLst>
            </p:cNvPr>
            <p:cNvGrpSpPr/>
            <p:nvPr/>
          </p:nvGrpSpPr>
          <p:grpSpPr>
            <a:xfrm>
              <a:off x="5274950" y="3622747"/>
              <a:ext cx="2978227" cy="2978227"/>
              <a:chOff x="5274950" y="3622747"/>
              <a:chExt cx="2978227" cy="2978227"/>
            </a:xfrm>
          </p:grpSpPr>
          <p:pic>
            <p:nvPicPr>
              <p:cNvPr id="34" name="Picture 33" descr="A pink and black spiral&#10;&#10;Description automatically generated">
                <a:extLst>
                  <a:ext uri="{FF2B5EF4-FFF2-40B4-BE49-F238E27FC236}">
                    <a16:creationId xmlns:a16="http://schemas.microsoft.com/office/drawing/2014/main" id="{8AA06D30-4B9A-9708-A50D-DFE9F57E21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9" r="6589"/>
              <a:stretch/>
            </p:blipFill>
            <p:spPr>
              <a:xfrm>
                <a:off x="5274950" y="3622747"/>
                <a:ext cx="2978227" cy="297822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D867C9-6751-207D-526F-D1706C64E1EE}"/>
                  </a:ext>
                </a:extLst>
              </p:cNvPr>
              <p:cNvSpPr txBox="1"/>
              <p:nvPr/>
            </p:nvSpPr>
            <p:spPr>
              <a:xfrm>
                <a:off x="5713507" y="3622747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3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DA0F613-78E6-8C8F-B638-EA20E620A787}"/>
                </a:ext>
              </a:extLst>
            </p:cNvPr>
            <p:cNvGrpSpPr/>
            <p:nvPr/>
          </p:nvGrpSpPr>
          <p:grpSpPr>
            <a:xfrm>
              <a:off x="8374831" y="3618475"/>
              <a:ext cx="2978228" cy="2982500"/>
              <a:chOff x="8374831" y="3618475"/>
              <a:chExt cx="2978228" cy="2982500"/>
            </a:xfrm>
          </p:grpSpPr>
          <p:pic>
            <p:nvPicPr>
              <p:cNvPr id="40" name="Picture 39" descr="A spiral in a white circle&#10;&#10;Description automatically generated">
                <a:extLst>
                  <a:ext uri="{FF2B5EF4-FFF2-40B4-BE49-F238E27FC236}">
                    <a16:creationId xmlns:a16="http://schemas.microsoft.com/office/drawing/2014/main" id="{0489B14F-9CD7-5402-3FD4-75ACED5B0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" r="278"/>
              <a:stretch/>
            </p:blipFill>
            <p:spPr>
              <a:xfrm>
                <a:off x="8374831" y="362274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F6D5D3-6FB9-1167-9A53-E24F2CB9168F}"/>
                  </a:ext>
                </a:extLst>
              </p:cNvPr>
              <p:cNvSpPr txBox="1"/>
              <p:nvPr/>
            </p:nvSpPr>
            <p:spPr>
              <a:xfrm>
                <a:off x="8813389" y="3618475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3776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27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and white cylinder&#10;&#10;Description automatically generated">
            <a:extLst>
              <a:ext uri="{FF2B5EF4-FFF2-40B4-BE49-F238E27FC236}">
                <a16:creationId xmlns:a16="http://schemas.microsoft.com/office/drawing/2014/main" id="{827934FE-EF21-1970-401D-8C6843480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6" t="11969" r="8756" b="10408"/>
          <a:stretch/>
        </p:blipFill>
        <p:spPr>
          <a:xfrm>
            <a:off x="8374822" y="520928"/>
            <a:ext cx="2978225" cy="2978225"/>
          </a:xfrm>
          <a:prstGeom prst="rect">
            <a:avLst/>
          </a:prstGeom>
        </p:spPr>
      </p:pic>
      <p:pic>
        <p:nvPicPr>
          <p:cNvPr id="7" name="Picture 6" descr="A black and white wireframe of a circular object&#10;&#10;Description automatically generated">
            <a:extLst>
              <a:ext uri="{FF2B5EF4-FFF2-40B4-BE49-F238E27FC236}">
                <a16:creationId xmlns:a16="http://schemas.microsoft.com/office/drawing/2014/main" id="{AB9B29ED-5375-FE77-A7BF-10B2BEB898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 r="3943"/>
          <a:stretch/>
        </p:blipFill>
        <p:spPr>
          <a:xfrm>
            <a:off x="8374827" y="3618474"/>
            <a:ext cx="2978225" cy="2978225"/>
          </a:xfrm>
          <a:prstGeom prst="rect">
            <a:avLst/>
          </a:prstGeom>
        </p:spPr>
      </p:pic>
      <p:pic>
        <p:nvPicPr>
          <p:cNvPr id="8" name="Picture 7" descr="A white cube with black lines&#10;&#10;Description automatically generated">
            <a:extLst>
              <a:ext uri="{FF2B5EF4-FFF2-40B4-BE49-F238E27FC236}">
                <a16:creationId xmlns:a16="http://schemas.microsoft.com/office/drawing/2014/main" id="{F19DF427-6393-E4E9-7F97-5CC2D419CB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" b="526"/>
          <a:stretch/>
        </p:blipFill>
        <p:spPr>
          <a:xfrm>
            <a:off x="5274949" y="520930"/>
            <a:ext cx="2978226" cy="2978226"/>
          </a:xfrm>
          <a:prstGeom prst="rect">
            <a:avLst/>
          </a:prstGeom>
        </p:spPr>
      </p:pic>
      <p:pic>
        <p:nvPicPr>
          <p:cNvPr id="9" name="Picture 8" descr="A black and white object&#10;&#10;Description automatically generated">
            <a:extLst>
              <a:ext uri="{FF2B5EF4-FFF2-40B4-BE49-F238E27FC236}">
                <a16:creationId xmlns:a16="http://schemas.microsoft.com/office/drawing/2014/main" id="{FDF61EE9-1D6E-ED70-F8A5-CA099DB1D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" b="343"/>
          <a:stretch/>
        </p:blipFill>
        <p:spPr>
          <a:xfrm>
            <a:off x="5274949" y="3618475"/>
            <a:ext cx="2978226" cy="29782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drawCylinder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TRIANGLE_STRIP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TRIANGLE_FAN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TRIANGLE_FAN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Würfel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Zylinder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«Zylinder» / «Torus»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</a:t>
            </a:r>
          </a:p>
        </p:txBody>
      </p:sp>
    </p:spTree>
    <p:extLst>
      <p:ext uri="{BB962C8B-B14F-4D97-AF65-F5344CB8AC3E}">
        <p14:creationId xmlns:p14="http://schemas.microsoft.com/office/powerpoint/2010/main" val="151528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98004E87-D268-BA05-4638-4B09C6F08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78" t="-7078" r="-7078" b="-7078"/>
          <a:stretch/>
        </p:blipFill>
        <p:spPr>
          <a:xfrm>
            <a:off x="8374805" y="3618470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pic>
        <p:nvPicPr>
          <p:cNvPr id="3" name="Picture 2" descr="A black and white sphere&#10;&#10;Description automatically generated">
            <a:extLst>
              <a:ext uri="{FF2B5EF4-FFF2-40B4-BE49-F238E27FC236}">
                <a16:creationId xmlns:a16="http://schemas.microsoft.com/office/drawing/2014/main" id="{215D82EA-8F76-F4E1-6819-36C50499AD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9" t="14350" r="9022"/>
          <a:stretch/>
        </p:blipFill>
        <p:spPr>
          <a:xfrm>
            <a:off x="5274936" y="3618471"/>
            <a:ext cx="2978224" cy="2978224"/>
          </a:xfrm>
          <a:prstGeom prst="rect">
            <a:avLst/>
          </a:prstGeom>
        </p:spPr>
      </p:pic>
      <p:pic>
        <p:nvPicPr>
          <p:cNvPr id="5" name="Picture 4" descr="A black and white wireframe object&#10;&#10;Description automatically generated">
            <a:extLst>
              <a:ext uri="{FF2B5EF4-FFF2-40B4-BE49-F238E27FC236}">
                <a16:creationId xmlns:a16="http://schemas.microsoft.com/office/drawing/2014/main" id="{17FD80AB-007A-E258-882A-01C805DBFE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t="7672" b="542"/>
          <a:stretch/>
        </p:blipFill>
        <p:spPr>
          <a:xfrm>
            <a:off x="8374806" y="520927"/>
            <a:ext cx="2978225" cy="2978225"/>
          </a:xfrm>
          <a:prstGeom prst="rect">
            <a:avLst/>
          </a:prstGeom>
        </p:spPr>
      </p:pic>
      <p:pic>
        <p:nvPicPr>
          <p:cNvPr id="6" name="Picture 5" descr="A wire meshed object with a white background&#10;&#10;Description automatically generated">
            <a:extLst>
              <a:ext uri="{FF2B5EF4-FFF2-40B4-BE49-F238E27FC236}">
                <a16:creationId xmlns:a16="http://schemas.microsoft.com/office/drawing/2014/main" id="{7FBDDF4A-F42A-50F4-DA73-ADFC3AC3BC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b="1849"/>
          <a:stretch/>
        </p:blipFill>
        <p:spPr>
          <a:xfrm>
            <a:off x="5274936" y="520927"/>
            <a:ext cx="2978225" cy="2978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//Torus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drawTorus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strokeWeight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CA343-D313-80B9-EE26-F8411381BA1C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Der Weg zum Torus</a:t>
            </a:r>
          </a:p>
        </p:txBody>
      </p:sp>
    </p:spTree>
    <p:extLst>
      <p:ext uri="{BB962C8B-B14F-4D97-AF65-F5344CB8AC3E}">
        <p14:creationId xmlns:p14="http://schemas.microsoft.com/office/powerpoint/2010/main" val="2721909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image of a structure&#10;&#10;Description automatically generated">
            <a:extLst>
              <a:ext uri="{FF2B5EF4-FFF2-40B4-BE49-F238E27FC236}">
                <a16:creationId xmlns:a16="http://schemas.microsoft.com/office/drawing/2014/main" id="{4E43963F-3448-46AC-9992-04644E7DF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9" t="16461" r="10787" b="825"/>
          <a:stretch/>
        </p:blipFill>
        <p:spPr>
          <a:xfrm>
            <a:off x="5274936" y="525204"/>
            <a:ext cx="2978223" cy="2978223"/>
          </a:xfrm>
          <a:prstGeom prst="rect">
            <a:avLst/>
          </a:prstGeom>
        </p:spPr>
      </p:pic>
      <p:pic>
        <p:nvPicPr>
          <p:cNvPr id="11" name="Picture 10" descr="A wireframe of a spiral&#10;&#10;Description automatically generated">
            <a:extLst>
              <a:ext uri="{FF2B5EF4-FFF2-40B4-BE49-F238E27FC236}">
                <a16:creationId xmlns:a16="http://schemas.microsoft.com/office/drawing/2014/main" id="{E4A49671-7DEB-7A67-D555-ED0950AA21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9" t="2030" r="6701" b="16427"/>
          <a:stretch/>
        </p:blipFill>
        <p:spPr>
          <a:xfrm>
            <a:off x="8374761" y="516646"/>
            <a:ext cx="2978223" cy="2978223"/>
          </a:xfrm>
          <a:prstGeom prst="rect">
            <a:avLst/>
          </a:prstGeom>
        </p:spPr>
      </p:pic>
      <p:pic>
        <p:nvPicPr>
          <p:cNvPr id="13" name="Picture 12" descr="A black and white wireframe of a spiral&#10;&#10;Description automatically generated">
            <a:extLst>
              <a:ext uri="{FF2B5EF4-FFF2-40B4-BE49-F238E27FC236}">
                <a16:creationId xmlns:a16="http://schemas.microsoft.com/office/drawing/2014/main" id="{A6CC2BB0-15B9-C3B7-9273-A3A92FDABB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6" t="-11287" r="708" b="8353"/>
          <a:stretch/>
        </p:blipFill>
        <p:spPr>
          <a:xfrm>
            <a:off x="8371757" y="3614187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7D2735BA-40D9-5B64-32D7-1ACF739D09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t="11659" r="-2715" b="8275"/>
          <a:stretch/>
        </p:blipFill>
        <p:spPr>
          <a:xfrm>
            <a:off x="5277985" y="3614196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drawSnail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//Schnecke 4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//Schnecke 3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TRIANGLE_STRIP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CA343-D313-80B9-EE26-F8411381BA1C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Der Weg zur «Schnecke»</a:t>
            </a:r>
          </a:p>
        </p:txBody>
      </p:sp>
    </p:spTree>
    <p:extLst>
      <p:ext uri="{BB962C8B-B14F-4D97-AF65-F5344CB8AC3E}">
        <p14:creationId xmlns:p14="http://schemas.microsoft.com/office/powerpoint/2010/main" val="36671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583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6560</Words>
  <Application>Microsoft Office PowerPoint</Application>
  <PresentationFormat>Widescreen</PresentationFormat>
  <Paragraphs>887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MingLiU</vt:lpstr>
      <vt:lpstr>Aptos</vt:lpstr>
      <vt:lpstr>Aptos Display</vt:lpstr>
      <vt:lpstr>Arial</vt:lpstr>
      <vt:lpstr>Cascadia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Bucher</dc:creator>
  <cp:lastModifiedBy>Lukas Bucher</cp:lastModifiedBy>
  <cp:revision>28</cp:revision>
  <dcterms:created xsi:type="dcterms:W3CDTF">2024-05-02T13:40:13Z</dcterms:created>
  <dcterms:modified xsi:type="dcterms:W3CDTF">2024-06-01T21:55:49Z</dcterms:modified>
</cp:coreProperties>
</file>